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63" r:id="rId2"/>
    <p:sldId id="282" r:id="rId3"/>
    <p:sldId id="310" r:id="rId4"/>
    <p:sldId id="320" r:id="rId5"/>
    <p:sldId id="321" r:id="rId6"/>
    <p:sldId id="292" r:id="rId7"/>
    <p:sldId id="322" r:id="rId8"/>
    <p:sldId id="334" r:id="rId9"/>
    <p:sldId id="335" r:id="rId10"/>
    <p:sldId id="306" r:id="rId11"/>
    <p:sldId id="325" r:id="rId12"/>
    <p:sldId id="336" r:id="rId13"/>
    <p:sldId id="337" r:id="rId14"/>
    <p:sldId id="338" r:id="rId15"/>
    <p:sldId id="302" r:id="rId16"/>
    <p:sldId id="323" r:id="rId17"/>
    <p:sldId id="339" r:id="rId18"/>
    <p:sldId id="340" r:id="rId19"/>
    <p:sldId id="304" r:id="rId20"/>
    <p:sldId id="324" r:id="rId21"/>
    <p:sldId id="344" r:id="rId22"/>
    <p:sldId id="342" r:id="rId23"/>
    <p:sldId id="308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09" r:id="rId32"/>
    <p:sldId id="333" r:id="rId33"/>
    <p:sldId id="29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Dean" initials="JD" lastIdx="4" clrIdx="0">
    <p:extLst>
      <p:ext uri="{19B8F6BF-5375-455C-9EA6-DF929625EA0E}">
        <p15:presenceInfo xmlns:p15="http://schemas.microsoft.com/office/powerpoint/2012/main" userId="S::jdean@theadditiveagency.com::48d7c856-aa91-4f9a-9c9d-c7de74b978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D04"/>
    <a:srgbClr val="F76900"/>
    <a:srgbClr val="707780"/>
    <a:srgbClr val="D74100"/>
    <a:srgbClr val="000000"/>
    <a:srgbClr val="404040"/>
    <a:srgbClr val="6D777E"/>
    <a:srgbClr val="F76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10"/>
    <p:restoredTop sz="89379"/>
  </p:normalViewPr>
  <p:slideViewPr>
    <p:cSldViewPr snapToGrid="0" snapToObjects="1">
      <p:cViewPr varScale="1">
        <p:scale>
          <a:sx n="85" d="100"/>
          <a:sy n="85" d="100"/>
        </p:scale>
        <p:origin x="114" y="156"/>
      </p:cViewPr>
      <p:guideLst/>
    </p:cSldViewPr>
  </p:slideViewPr>
  <p:outlineViewPr>
    <p:cViewPr>
      <p:scale>
        <a:sx n="33" d="100"/>
        <a:sy n="33" d="100"/>
      </p:scale>
      <p:origin x="0" y="-12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2" d="100"/>
        <a:sy n="152" d="100"/>
      </p:scale>
      <p:origin x="0" y="0"/>
    </p:cViewPr>
  </p:sorterViewPr>
  <p:notesViewPr>
    <p:cSldViewPr snapToGrid="0" snapToObjects="1">
      <p:cViewPr varScale="1">
        <p:scale>
          <a:sx n="114" d="100"/>
          <a:sy n="114" d="100"/>
        </p:scale>
        <p:origin x="354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01379A-EF37-704C-8538-D0F73F424F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CBE97-3D0C-5045-9FE9-7F95CA6BE3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https://github.com/czimmerb/Masters_Portfolio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E2166-158B-7043-BC3D-862E3961C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0385E-9AEC-AE4B-9F29-034FFD6546A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B6664E-7B47-9F48-A0F4-96D7B082EC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E0C87-C4B2-804D-A271-30F16C3C06F1}" type="datetimeFigureOut">
              <a:rPr lang="en-US" smtClean="0"/>
              <a:t>12/5/2020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547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088AB-38D9-574D-9FE4-C1ABD659377A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https://github.com/czimmerb/Masters_Portfolio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9CC7F-D7FD-7142-9894-9CD0A54CF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724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3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60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67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Decision tree model data was split into 2016 and 2010-2016 data. Models shown in the slide only represent the 2016 model results.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51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48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30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6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24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74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49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9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96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44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92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36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24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255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33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36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50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62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00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99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91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78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88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04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Block S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879447"/>
            <a:ext cx="658368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5122"/>
            <a:ext cx="6583680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3" descr="Syracuse University is presented next to a block S in orange on a white background." title="Syracuse University Logo">
            <a:extLst>
              <a:ext uri="{FF2B5EF4-FFF2-40B4-BE49-F238E27FC236}">
                <a16:creationId xmlns:a16="http://schemas.microsoft.com/office/drawing/2014/main" id="{45EA3A71-4B99-694C-96D0-5C3A8731AD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8" name="Picture 4" descr="Large orange blocky &quot;S&quot; placed on the bottom right corner of the slide. " title="Syracuse University Block S">
            <a:extLst>
              <a:ext uri="{FF2B5EF4-FFF2-40B4-BE49-F238E27FC236}">
                <a16:creationId xmlns:a16="http://schemas.microsoft.com/office/drawing/2014/main" id="{D1E18515-35BE-7644-8158-2284E6C0A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" r="11376" b="6722"/>
          <a:stretch/>
        </p:blipFill>
        <p:spPr>
          <a:xfrm>
            <a:off x="7772400" y="457200"/>
            <a:ext cx="441655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58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FBE8-57B1-984B-85C1-A3E9EEE3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B3998B0-802F-B748-B5BA-6FE0D747129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41248" y="1828800"/>
            <a:ext cx="10515600" cy="43525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40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F2A658F-CD0B-4645-8298-83CE8302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D1DCB07-D8B9-C74E-BA30-F4E3DA9511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070101"/>
            <a:ext cx="12192000" cy="47878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58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A667-DD05-564E-B57D-77CECB3A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5599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100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(Oran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31" y="1060809"/>
            <a:ext cx="5224821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4114800"/>
            <a:ext cx="5224821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816FEDB-1838-C944-A3FD-F00975D579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2240" y="0"/>
            <a:ext cx="5699760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06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31" y="1060809"/>
            <a:ext cx="5224821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31" y="4114800"/>
            <a:ext cx="5224821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17D0421-183A-334C-9D76-A5BEBECDE6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2240" y="0"/>
            <a:ext cx="569976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176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(Oran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36987"/>
            <a:ext cx="10515600" cy="13636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357813"/>
            <a:ext cx="10515600" cy="719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7107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36987"/>
            <a:ext cx="10515600" cy="13636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357813"/>
            <a:ext cx="10515600" cy="719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7574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 descr="This rectangle is a decorative element that becomes a white background for the orange logo at the top left of the slide. " title="Decorative Background">
            <a:extLst>
              <a:ext uri="{FF2B5EF4-FFF2-40B4-BE49-F238E27FC236}">
                <a16:creationId xmlns:a16="http://schemas.microsoft.com/office/drawing/2014/main" id="{982ED1EF-5686-E24D-9F47-3384F095732F}"/>
              </a:ext>
            </a:extLst>
          </p:cNvPr>
          <p:cNvSpPr/>
          <p:nvPr userDrawn="1"/>
        </p:nvSpPr>
        <p:spPr>
          <a:xfrm>
            <a:off x="0" y="0"/>
            <a:ext cx="12191999" cy="1188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78F63C-0147-3441-9377-F9E2452D2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4332" y="2778847"/>
            <a:ext cx="5486400" cy="1737360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" name="Picture 2" descr="Syracuse University is presented next to a block S in orange on a white background." title="Syracuse University Logo">
            <a:extLst>
              <a:ext uri="{FF2B5EF4-FFF2-40B4-BE49-F238E27FC236}">
                <a16:creationId xmlns:a16="http://schemas.microsoft.com/office/drawing/2014/main" id="{DB50F347-9886-324C-A880-F8E9B3A822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" r="-90"/>
          <a:stretch/>
        </p:blipFill>
        <p:spPr>
          <a:xfrm>
            <a:off x="696058" y="365760"/>
            <a:ext cx="241837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86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Laurel (Oran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94660B-E1AB-AF43-9B1B-F34D5E1C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3" y="2766217"/>
            <a:ext cx="5486400" cy="1737360"/>
          </a:xfrm>
        </p:spPr>
        <p:txBody>
          <a:bodyPr tIns="0" bIns="0" anchor="t" anchorCtr="0"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3" descr="Syracuse University is presented next to a block S in white on an orange background." title="Syracuse University Logo">
            <a:extLst>
              <a:ext uri="{FF2B5EF4-FFF2-40B4-BE49-F238E27FC236}">
                <a16:creationId xmlns:a16="http://schemas.microsoft.com/office/drawing/2014/main" id="{041D6A3C-A6D7-5C40-8DB1-7F7F93BCA5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" t="408" r="-69" b="-408"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7" name="Picture 3" descr="The laurel from the Syracuse University seal is cropped to fit the right side of the slide. The laurel consists of a series of leaves in an arch. The laurel is white on top of an orange background." title="Syracuse University Laurel">
            <a:extLst>
              <a:ext uri="{FF2B5EF4-FFF2-40B4-BE49-F238E27FC236}">
                <a16:creationId xmlns:a16="http://schemas.microsoft.com/office/drawing/2014/main" id="{4F9193E3-243E-1B45-8467-4622423DF0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" t="19247" r="69129" b="23976"/>
          <a:stretch/>
        </p:blipFill>
        <p:spPr>
          <a:xfrm>
            <a:off x="8339328" y="0"/>
            <a:ext cx="3849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43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Block S (Nav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879447"/>
            <a:ext cx="658368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5122"/>
            <a:ext cx="6583680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3" descr="Syracuse University is presented next to a block S in orange on a white background." title="Syracuse University Logo">
            <a:extLst>
              <a:ext uri="{FF2B5EF4-FFF2-40B4-BE49-F238E27FC236}">
                <a16:creationId xmlns:a16="http://schemas.microsoft.com/office/drawing/2014/main" id="{33CC16B8-858B-E641-A281-B2BCE05C5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9" name="Picture 4" descr="Large navy blocky &quot;S&quot; placed on the bottom right corner of the slide. " title="Syracuse University Block S">
            <a:extLst>
              <a:ext uri="{FF2B5EF4-FFF2-40B4-BE49-F238E27FC236}">
                <a16:creationId xmlns:a16="http://schemas.microsoft.com/office/drawing/2014/main" id="{069354DE-56C0-484E-A9B2-526150D0EC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" r="11376" b="6720"/>
          <a:stretch/>
        </p:blipFill>
        <p:spPr>
          <a:xfrm>
            <a:off x="7772400" y="457200"/>
            <a:ext cx="441655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44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Laurel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FF41C7C-C8A5-FE4C-AF93-AC5D5F45F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" y="2766217"/>
            <a:ext cx="5483335" cy="1737360"/>
          </a:xfrm>
        </p:spPr>
        <p:txBody>
          <a:bodyPr tIns="0" bIns="0" anchor="t" anchorCtr="0">
            <a:no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 3" descr="Syracuse University is presented next to a block S in orange on a navy background." title="Syracuse University Logo">
            <a:extLst>
              <a:ext uri="{FF2B5EF4-FFF2-40B4-BE49-F238E27FC236}">
                <a16:creationId xmlns:a16="http://schemas.microsoft.com/office/drawing/2014/main" id="{AA5B4474-4214-1746-A7BA-39AF0E90A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7" name="Picture 3" descr="The laurel from the Syracuse University seal is cropped to fit the right side of the slide. The laurel consists of a series of leaves in an arch. The laurel is white on top of a navy background." title="Syracuse University Laurel">
            <a:extLst>
              <a:ext uri="{FF2B5EF4-FFF2-40B4-BE49-F238E27FC236}">
                <a16:creationId xmlns:a16="http://schemas.microsoft.com/office/drawing/2014/main" id="{6698A982-DF1C-E541-8680-695565939B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" t="19247" r="69129" b="23976"/>
          <a:stretch/>
        </p:blipFill>
        <p:spPr>
          <a:xfrm>
            <a:off x="8339328" y="0"/>
            <a:ext cx="3849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3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Block S (Oran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879447"/>
            <a:ext cx="658368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5122"/>
            <a:ext cx="6583680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3" descr="Syracuse University is presented next to a block S in white on an orange background" title="Syracuse University Logo">
            <a:extLst>
              <a:ext uri="{FF2B5EF4-FFF2-40B4-BE49-F238E27FC236}">
                <a16:creationId xmlns:a16="http://schemas.microsoft.com/office/drawing/2014/main" id="{7CF03E9B-FCD7-F442-A254-65ABE0B4FC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" t="408" r="-69" b="-408"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9" name="Picture 4" descr="Large navy blocky &quot;S&quot; placed on the bottom right corner of the slide. " title="Syracuse University Block S">
            <a:extLst>
              <a:ext uri="{FF2B5EF4-FFF2-40B4-BE49-F238E27FC236}">
                <a16:creationId xmlns:a16="http://schemas.microsoft.com/office/drawing/2014/main" id="{1EBB5EBE-9943-6946-A35D-110561847C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" r="11376" b="6720"/>
          <a:stretch/>
        </p:blipFill>
        <p:spPr>
          <a:xfrm>
            <a:off x="7772400" y="457200"/>
            <a:ext cx="441655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3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 (Oran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79447"/>
            <a:ext cx="439010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975122"/>
            <a:ext cx="4390103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69042D0-5033-4541-ADD4-1239414CD9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716280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7" name="Picture 4" descr="Syracuse University is presented next to a block S in white on an orange background" title="Syracuse University Logo">
            <a:extLst>
              <a:ext uri="{FF2B5EF4-FFF2-40B4-BE49-F238E27FC236}">
                <a16:creationId xmlns:a16="http://schemas.microsoft.com/office/drawing/2014/main" id="{DE7701AA-76BC-3943-BF2D-8660BCB5D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5" b="735"/>
          <a:stretch/>
        </p:blipFill>
        <p:spPr>
          <a:xfrm>
            <a:off x="457200" y="457200"/>
            <a:ext cx="3300984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79447"/>
            <a:ext cx="439010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975122"/>
            <a:ext cx="4390103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C87AD74-788A-2745-9A83-3936DD28B9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716280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6" name="Picture 4" descr="Syracuse University is presented next to a block S in orange on a navy background. " title="Syracuse University Logo">
            <a:extLst>
              <a:ext uri="{FF2B5EF4-FFF2-40B4-BE49-F238E27FC236}">
                <a16:creationId xmlns:a16="http://schemas.microsoft.com/office/drawing/2014/main" id="{BAA10509-61C6-614C-9E42-CC55FDFF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457200"/>
            <a:ext cx="3300984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6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A350-A569-4D4A-A8C5-9F53139F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4DD360-C2B2-1A49-B668-FE02618F2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9525" indent="0">
              <a:buNone/>
              <a:tabLst/>
              <a:defRPr sz="2800"/>
            </a:lvl2pPr>
            <a:lvl3pPr marL="9525" indent="0">
              <a:buNone/>
              <a:tabLst/>
              <a:defRPr sz="2800"/>
            </a:lvl3pPr>
            <a:lvl4pPr marL="9525" indent="0">
              <a:buNone/>
              <a:tabLst/>
              <a:defRPr sz="2400"/>
            </a:lvl4pPr>
            <a:lvl5pPr marL="9525" indent="0">
              <a:buNone/>
              <a:tabLst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478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FBE8-57B1-984B-85C1-A3E9EEE3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067853-CEB1-FC44-B005-DDF70C5D1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712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407E-022E-794A-A444-D97BCE8B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029A84-5503-7243-AB5C-33942C7CB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D58A4AA-3BBA-CD47-9E72-79747053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461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D03F8-3E42-A544-82DD-AA6A2FE1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92CCD6E-072F-2642-AB45-71658C909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5"/>
            <a:ext cx="5157787" cy="73152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1"/>
                </a:solidFill>
                <a:latin typeface="Sherman Sans" pitchFamily="2" charset="77"/>
                <a:ea typeface="Sherman Sans" pitchFamily="2" charset="77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CF624C1-8860-7343-A9C7-D4AE6D946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51761"/>
            <a:ext cx="5157787" cy="35252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F7A2362-C790-E647-BCBF-A98393C55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5625"/>
            <a:ext cx="5183188" cy="73152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1"/>
                </a:solidFill>
                <a:latin typeface="Sherman Sans" pitchFamily="2" charset="77"/>
                <a:ea typeface="Sherman Sans" pitchFamily="2" charset="77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3FD1DC2-B954-A943-AD79-573CC1E41B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51761"/>
            <a:ext cx="5183188" cy="35252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1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94CB2F0-51AE-5C4D-B565-575D8027D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BCC5045-1D03-7D4A-9807-27BCB241B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25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08139C9B-1722-DF45-9141-674D6389476B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55845"/>
            <a:ext cx="105156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B074448F-ECDF-DC44-9F43-FD59771C7B33}"/>
              </a:ext>
            </a:extLst>
          </p:cNvPr>
          <p:cNvSpPr txBox="1"/>
          <p:nvPr userDrawn="1"/>
        </p:nvSpPr>
        <p:spPr>
          <a:xfrm>
            <a:off x="838200" y="6355845"/>
            <a:ext cx="1919243" cy="365125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Sherman Serif Book" pitchFamily="2" charset="77"/>
                <a:ea typeface="Sherman Serif Book" pitchFamily="2" charset="77"/>
                <a:cs typeface="Verdana" panose="020B0604030504040204" pitchFamily="34" charset="0"/>
              </a:rPr>
              <a:t>Syracuse University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5617610D-C255-5549-8A79-A9BD2F9C5841}"/>
              </a:ext>
            </a:extLst>
          </p:cNvPr>
          <p:cNvSpPr txBox="1"/>
          <p:nvPr userDrawn="1"/>
        </p:nvSpPr>
        <p:spPr>
          <a:xfrm>
            <a:off x="9434557" y="6355845"/>
            <a:ext cx="1919243" cy="365125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pPr algn="r"/>
            <a:fld id="{9A343670-1D05-7C47-B2D6-B371475A4076}" type="slidenum">
              <a:rPr lang="en-US" sz="1000" b="0" smtClean="0">
                <a:solidFill>
                  <a:schemeClr val="tx2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rPr>
              <a:t>‹#›</a:t>
            </a:fld>
            <a:endParaRPr lang="en-US" sz="1000" b="0" dirty="0">
              <a:solidFill>
                <a:schemeClr val="tx2"/>
              </a:solidFill>
              <a:latin typeface="Sherman Sans Book" pitchFamily="2" charset="77"/>
              <a:ea typeface="Sherman Sans Book" pitchFamily="2" charset="7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96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68" r:id="rId5"/>
    <p:sldLayoutId id="2147483671" r:id="rId6"/>
    <p:sldLayoutId id="2147483650" r:id="rId7"/>
    <p:sldLayoutId id="2147483652" r:id="rId8"/>
    <p:sldLayoutId id="2147483653" r:id="rId9"/>
    <p:sldLayoutId id="2147483672" r:id="rId10"/>
    <p:sldLayoutId id="2147483655" r:id="rId11"/>
    <p:sldLayoutId id="2147483654" r:id="rId12"/>
    <p:sldLayoutId id="2147483673" r:id="rId13"/>
    <p:sldLayoutId id="2147483658" r:id="rId14"/>
    <p:sldLayoutId id="2147483657" r:id="rId15"/>
    <p:sldLayoutId id="2147483662" r:id="rId16"/>
    <p:sldLayoutId id="2147483663" r:id="rId17"/>
    <p:sldLayoutId id="2147483656" r:id="rId18"/>
    <p:sldLayoutId id="2147483660" r:id="rId19"/>
    <p:sldLayoutId id="2147483661" r:id="rId2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System Font Regular"/>
        <a:buChar char="–"/>
        <a:defRPr sz="28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accent1"/>
        </a:buClr>
        <a:buFont typeface="Wingdings" pitchFamily="2" charset="2"/>
        <a:buChar char="§"/>
        <a:defRPr sz="28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accent1"/>
        </a:buClr>
        <a:buFont typeface="System Font Regular"/>
        <a:buChar char="–"/>
        <a:defRPr sz="24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czimmerb@syr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zimmerb/Masters_Portfolio/tree/main/IST707_DataAnalytic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zimmerb/Masters_Portfolio/tree/main/IST707_DataAnalytic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zimmerb/Masters_Portfolio/tree/main/IST707_DataAnalytic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zimmerb/Masters_Portfolio/tree/main/IST707_DataAnalytic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zimmerb/Masters_Portfolio/tree/main/IST722_DataWarehous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zimmerb/Masters_Portfolio/tree/main/IST722_DataWarehous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zimmerb/Masters_Portfolio/tree/main/IST722_DataWarehous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zimmerb/Masters_Portfoli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zimmerb/Masters_Portfolio/tree/main/IST719_InformationVisualizatio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zimmerb/Masters_Portfolio/tree/main/IST719_InformationVisualizatio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zimmerb/Masters_Portfolio/tree/main/IST719_InformationVisualiza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zimmerb/Masters_Portfolio/tree/main/IST722_DataWarehouse" TargetMode="External"/><Relationship Id="rId2" Type="http://schemas.openxmlformats.org/officeDocument/2006/relationships/hyperlink" Target="mailto:czimmerb@syr.edu" TargetMode="Externa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zimmerb/Masters_Portfolio/tree/main/IST687_IntroDataScienc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zimmerb/Masters_Portfolio/tree/main/IST687_IntroDataScienc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zimmerb/Masters_Portfolio/tree/main/IST687_IntroDataScienc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5D7DE5E-CDA9-F941-923C-1B3B70844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301" y="1875692"/>
            <a:ext cx="4572000" cy="855632"/>
          </a:xfrm>
        </p:spPr>
        <p:txBody>
          <a:bodyPr>
            <a:normAutofit/>
          </a:bodyPr>
          <a:lstStyle/>
          <a:p>
            <a:r>
              <a:rPr lang="en-US" sz="4800" dirty="0"/>
              <a:t>Master of Science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EF7FDFF-7B86-BC4E-B0DD-84BC918A34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300" y="5417668"/>
            <a:ext cx="4390103" cy="52581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Courtney Zimmer-Bartels</a:t>
            </a:r>
            <a:endParaRPr lang="en-US" dirty="0">
              <a:solidFill>
                <a:schemeClr val="bg1"/>
              </a:solidFill>
            </a:endParaRPr>
          </a:p>
          <a:p>
            <a:endParaRPr lang="en-US" sz="1500" dirty="0"/>
          </a:p>
          <a:p>
            <a:endParaRPr lang="en-US" sz="1500" dirty="0"/>
          </a:p>
          <a:p>
            <a:endParaRPr lang="en-US" dirty="0"/>
          </a:p>
        </p:txBody>
      </p:sp>
      <p:pic>
        <p:nvPicPr>
          <p:cNvPr id="6" name="Picture Placeholder 3" descr="Aerial photo of campus buildings: Crouse, Maxwell, Eggers, and Tolley. The photo is taken in the fall. Trees are turning into yellows and browns in the background. " title="Syracuse University Campus">
            <a:extLst>
              <a:ext uri="{FF2B5EF4-FFF2-40B4-BE49-F238E27FC236}">
                <a16:creationId xmlns:a16="http://schemas.microsoft.com/office/drawing/2014/main" id="{A75B6B7E-AA76-B54A-AAEF-B2AC81D8C0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0"/>
            <a:ext cx="7162800" cy="6858000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AEC92F-746A-459D-96CC-EE1C99B64EE8}"/>
              </a:ext>
            </a:extLst>
          </p:cNvPr>
          <p:cNvSpPr txBox="1">
            <a:spLocks/>
          </p:cNvSpPr>
          <p:nvPr/>
        </p:nvSpPr>
        <p:spPr>
          <a:xfrm>
            <a:off x="275301" y="2303508"/>
            <a:ext cx="4572000" cy="85563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1pPr>
          </a:lstStyle>
          <a:p>
            <a:r>
              <a:rPr lang="en-US" sz="3200" dirty="0"/>
              <a:t>Applied Data Science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D52A12-9C24-44A1-BBB2-3D036B09E6F1}"/>
              </a:ext>
            </a:extLst>
          </p:cNvPr>
          <p:cNvSpPr txBox="1">
            <a:spLocks/>
          </p:cNvSpPr>
          <p:nvPr/>
        </p:nvSpPr>
        <p:spPr>
          <a:xfrm>
            <a:off x="275300" y="3588288"/>
            <a:ext cx="4572000" cy="85563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1pPr>
          </a:lstStyle>
          <a:p>
            <a:r>
              <a:rPr lang="en-US" sz="3200" dirty="0"/>
              <a:t>Portfolio Milestone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6493EE-BE1D-4F0F-B200-A41E4E573D3F}"/>
              </a:ext>
            </a:extLst>
          </p:cNvPr>
          <p:cNvCxnSpPr/>
          <p:nvPr/>
        </p:nvCxnSpPr>
        <p:spPr>
          <a:xfrm>
            <a:off x="0" y="5884985"/>
            <a:ext cx="5029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550DA168-69D3-4422-8452-31DD2C1E9E78}"/>
              </a:ext>
            </a:extLst>
          </p:cNvPr>
          <p:cNvSpPr txBox="1">
            <a:spLocks/>
          </p:cNvSpPr>
          <p:nvPr/>
        </p:nvSpPr>
        <p:spPr>
          <a:xfrm>
            <a:off x="275299" y="5972453"/>
            <a:ext cx="4390103" cy="680695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None/>
              <a:defRPr sz="2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System Font Regular"/>
              <a:buNone/>
              <a:defRPr sz="20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2" charset="2"/>
              <a:buNone/>
              <a:defRPr sz="18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System Font Regular"/>
              <a:buNone/>
              <a:defRPr sz="16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SUID: 617132274 </a:t>
            </a:r>
          </a:p>
          <a:p>
            <a:r>
              <a:rPr lang="en-US" sz="1600" dirty="0">
                <a:solidFill>
                  <a:schemeClr val="bg1"/>
                </a:solidFill>
              </a:rPr>
              <a:t>Email: </a:t>
            </a:r>
            <a:r>
              <a:rPr lang="en-US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czimmerb@syr.edu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22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96B33-0DEE-4C36-AC37-19261C12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 707 – </a:t>
            </a:r>
            <a:br>
              <a:rPr lang="en-US" dirty="0"/>
            </a:br>
            <a:r>
              <a:rPr lang="en-US" dirty="0"/>
              <a:t>Data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E7D7C-91D5-49AA-B57F-DD80A9F0B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Fall 2019</a:t>
            </a:r>
            <a:br>
              <a:rPr lang="en-US" dirty="0"/>
            </a:br>
            <a:r>
              <a:rPr lang="en-US" dirty="0"/>
              <a:t>Professor: Dr. Jeremy Bolton</a:t>
            </a:r>
          </a:p>
          <a:p>
            <a:endParaRPr lang="en-US" dirty="0"/>
          </a:p>
        </p:txBody>
      </p:sp>
      <p:pic>
        <p:nvPicPr>
          <p:cNvPr id="4102" name="Picture 6" descr="Syracuse University says field hockey players may have been exposed to  coronavirus">
            <a:extLst>
              <a:ext uri="{FF2B5EF4-FFF2-40B4-BE49-F238E27FC236}">
                <a16:creationId xmlns:a16="http://schemas.microsoft.com/office/drawing/2014/main" id="{CAF2507B-8060-4218-991A-1F744C0BE69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3" b="277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863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IST 707 – Data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28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Group project solving a real-world data mining project, using R and a dataset of our choosing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Can we </a:t>
            </a:r>
            <a:r>
              <a:rPr lang="en-US" dirty="0"/>
              <a:t>use historical NFL statistics to predict fantasy football points for players?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source: Kaggle</a:t>
            </a:r>
            <a:r>
              <a:rPr lang="en-US" dirty="0"/>
              <a:t>.com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Game logs and career stats by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Fantasy points calculation from FanDuel.com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Clustering, SVM, Association Rule Mining, Naïve Bayes,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62697-AEC3-43A7-8775-E6CEEF63852C}"/>
              </a:ext>
            </a:extLst>
          </p:cNvPr>
          <p:cNvSpPr txBox="1"/>
          <p:nvPr/>
        </p:nvSpPr>
        <p:spPr>
          <a:xfrm>
            <a:off x="8404651" y="6417550"/>
            <a:ext cx="30312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github.com/czimmerb/Masters_Portfolio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2605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IST 707 – Data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28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Exploratory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62697-AEC3-43A7-8775-E6CEEF63852C}"/>
              </a:ext>
            </a:extLst>
          </p:cNvPr>
          <p:cNvSpPr txBox="1"/>
          <p:nvPr/>
        </p:nvSpPr>
        <p:spPr>
          <a:xfrm>
            <a:off x="8404651" y="6417550"/>
            <a:ext cx="30312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github.com/czimmerb/Masters_Portfolio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48AFD-D306-49F7-9384-3082AA9B8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62" y="2388019"/>
            <a:ext cx="525458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57FDF-C016-4863-AA65-5A90F385B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482" y="2695074"/>
            <a:ext cx="4563678" cy="30800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9717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IST 707 – Data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281"/>
            <a:ext cx="6824345" cy="4351338"/>
          </a:xfrm>
        </p:spPr>
        <p:txBody>
          <a:bodyPr>
            <a:normAutofit/>
          </a:bodyPr>
          <a:lstStyle/>
          <a:p>
            <a:r>
              <a:rPr lang="en-US" sz="3200" dirty="0"/>
              <a:t>Decision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 QB has a 68% chance of getting 18+ fantasy points if passes attempted &gt; 21, sacks &lt;= 2 &amp; its week 8 or further in the season.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running back who started the game has a 71% chance of scoring 10 or more fantasy points, supported by 43% of the data. 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62697-AEC3-43A7-8775-E6CEEF63852C}"/>
              </a:ext>
            </a:extLst>
          </p:cNvPr>
          <p:cNvSpPr txBox="1"/>
          <p:nvPr/>
        </p:nvSpPr>
        <p:spPr>
          <a:xfrm>
            <a:off x="8404651" y="6417550"/>
            <a:ext cx="30312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github.com/czimmerb/Masters_Portfolio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BECFAB-CC9F-480C-BAE2-B94D2E6F95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9"/>
          <a:stretch/>
        </p:blipFill>
        <p:spPr>
          <a:xfrm>
            <a:off x="8404651" y="1694281"/>
            <a:ext cx="2854574" cy="2289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2BF1D3-FC37-49BD-BF67-20AEB37481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81"/>
          <a:stretch/>
        </p:blipFill>
        <p:spPr>
          <a:xfrm>
            <a:off x="8404651" y="3983951"/>
            <a:ext cx="2854574" cy="21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64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IST 707 – Data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281"/>
            <a:ext cx="4961021" cy="4351338"/>
          </a:xfrm>
        </p:spPr>
        <p:txBody>
          <a:bodyPr>
            <a:normAutofit/>
          </a:bodyPr>
          <a:lstStyle/>
          <a:p>
            <a:r>
              <a:rPr lang="en-US" sz="3200" dirty="0"/>
              <a:t>Association Rule Mining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Right-hand set to ‘Outcome = Win’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QB &amp; running back/wide receiver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Sorted by support, confidence and lift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Home.or.Away = Home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62697-AEC3-43A7-8775-E6CEEF63852C}"/>
              </a:ext>
            </a:extLst>
          </p:cNvPr>
          <p:cNvSpPr txBox="1"/>
          <p:nvPr/>
        </p:nvSpPr>
        <p:spPr>
          <a:xfrm>
            <a:off x="8404651" y="6417550"/>
            <a:ext cx="30312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github.com/czimmerb/Masters_Portfolio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6505F-FC0D-4B2C-B9B1-2298288D4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442" y="1694281"/>
            <a:ext cx="5470358" cy="2160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5B6EFE-84DA-4ECE-A10B-3B9A8F973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442" y="3939658"/>
            <a:ext cx="5552420" cy="21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32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96B33-0DEE-4C36-AC37-19261C12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 722 – </a:t>
            </a:r>
            <a:br>
              <a:rPr lang="en-US" dirty="0"/>
            </a:br>
            <a:r>
              <a:rPr lang="en-US" dirty="0"/>
              <a:t>Data Warehouse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E7D7C-91D5-49AA-B57F-DD80A9F0B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Spring 2020</a:t>
            </a:r>
            <a:br>
              <a:rPr lang="en-US" dirty="0"/>
            </a:br>
            <a:r>
              <a:rPr lang="en-US" dirty="0"/>
              <a:t>Professor: Humayun Khan</a:t>
            </a:r>
          </a:p>
          <a:p>
            <a:endParaRPr lang="en-US" dirty="0"/>
          </a:p>
        </p:txBody>
      </p:sp>
      <p:pic>
        <p:nvPicPr>
          <p:cNvPr id="2062" name="Picture 14" descr="Syracuse University campus and promenade in the summer">
            <a:extLst>
              <a:ext uri="{FF2B5EF4-FFF2-40B4-BE49-F238E27FC236}">
                <a16:creationId xmlns:a16="http://schemas.microsoft.com/office/drawing/2014/main" id="{A1AF6302-0FCB-41B0-927C-59056A3B017D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2" r="2231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139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IST 722 – Data Warehouse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28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Group project to build a DW/BI solution that can work to answer a business process question regarding two subsidiary companies with separate databases.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</a:t>
            </a:r>
            <a:r>
              <a:rPr lang="en-US" dirty="0"/>
              <a:t>Source: </a:t>
            </a:r>
            <a:r>
              <a:rPr lang="en-US" sz="3200" dirty="0"/>
              <a:t>Fudgemart &amp; Fudgeflix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Customer satisfaction reporting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Microsoft Excel, SQL Server Management Studio, Visual Studio and Power BI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62697-AEC3-43A7-8775-E6CEEF63852C}"/>
              </a:ext>
            </a:extLst>
          </p:cNvPr>
          <p:cNvSpPr txBox="1"/>
          <p:nvPr/>
        </p:nvSpPr>
        <p:spPr>
          <a:xfrm>
            <a:off x="8404651" y="6417550"/>
            <a:ext cx="30312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github.com/czimmerb/Masters_Portfolio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58543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IST 722 – Data Warehouse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281"/>
            <a:ext cx="7566451" cy="234833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Star Schema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Project charter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High-level dimension modeling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Detail dimension modeling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62697-AEC3-43A7-8775-E6CEEF63852C}"/>
              </a:ext>
            </a:extLst>
          </p:cNvPr>
          <p:cNvSpPr txBox="1"/>
          <p:nvPr/>
        </p:nvSpPr>
        <p:spPr>
          <a:xfrm>
            <a:off x="8404651" y="6417550"/>
            <a:ext cx="30312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github.com/czimmerb/Masters_Portfolio</a:t>
            </a:r>
            <a:endParaRPr lang="en-US" sz="1000" dirty="0"/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39BDFA1-1996-4B3A-B6B8-3D2994606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408" y="1694281"/>
            <a:ext cx="2611696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EDAD3-5A1B-4E98-8FBA-DC352B89F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018548"/>
            <a:ext cx="6320589" cy="202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67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IST 722 – Data Warehouse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281"/>
            <a:ext cx="7566451" cy="2348330"/>
          </a:xfrm>
        </p:spPr>
        <p:txBody>
          <a:bodyPr>
            <a:normAutofit/>
          </a:bodyPr>
          <a:lstStyle/>
          <a:p>
            <a:r>
              <a:rPr lang="en-US" sz="3200" dirty="0"/>
              <a:t>Power BI Dashboard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62697-AEC3-43A7-8775-E6CEEF63852C}"/>
              </a:ext>
            </a:extLst>
          </p:cNvPr>
          <p:cNvSpPr txBox="1"/>
          <p:nvPr/>
        </p:nvSpPr>
        <p:spPr>
          <a:xfrm>
            <a:off x="8404651" y="6417550"/>
            <a:ext cx="30312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github.com/czimmerb/Masters_Portfolio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ACCDD0-1295-4A52-BD06-66AE5B2AE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38" y="2558020"/>
            <a:ext cx="5257800" cy="3409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8C7E57-FD32-4769-B49F-C4747C12C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558020"/>
            <a:ext cx="5257800" cy="340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52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96B33-0DEE-4C36-AC37-19261C12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IST 719 – </a:t>
            </a:r>
            <a:br>
              <a:rPr lang="en-US" dirty="0"/>
            </a:br>
            <a:r>
              <a:rPr lang="en-US" dirty="0"/>
              <a:t>Information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E7D7C-91D5-49AA-B57F-DD80A9F0B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Summer 2020</a:t>
            </a:r>
            <a:br>
              <a:rPr lang="en-US" dirty="0"/>
            </a:br>
            <a:r>
              <a:rPr lang="en-US" dirty="0"/>
              <a:t>Professor: Gary Krudys</a:t>
            </a:r>
          </a:p>
          <a:p>
            <a:endParaRPr lang="en-US" dirty="0"/>
          </a:p>
        </p:txBody>
      </p:sp>
      <p:pic>
        <p:nvPicPr>
          <p:cNvPr id="3074" name="Picture 2" descr="Syracuse University Hybrid Education Partnership | 2U">
            <a:extLst>
              <a:ext uri="{FF2B5EF4-FFF2-40B4-BE49-F238E27FC236}">
                <a16:creationId xmlns:a16="http://schemas.microsoft.com/office/drawing/2014/main" id="{381C9A39-73F5-451A-B5B6-EA7EB664D13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0" r="2234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157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5367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About 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Project Introduction</a:t>
            </a:r>
          </a:p>
          <a:p>
            <a:pPr marL="914400" lvl="6" indent="-457200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accent1"/>
                </a:solidFill>
                <a:latin typeface="Sherman Sans Book" pitchFamily="2" charset="77"/>
                <a:cs typeface="Verdana" panose="020B0604030504040204" pitchFamily="34" charset="0"/>
              </a:rPr>
              <a:t>IST 687 – Introduction to Data Science</a:t>
            </a:r>
          </a:p>
          <a:p>
            <a:pPr marL="914400" lvl="6" indent="-457200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accent1"/>
                </a:solidFill>
                <a:latin typeface="Sherman Sans Book" pitchFamily="2" charset="77"/>
                <a:cs typeface="Verdana" panose="020B0604030504040204" pitchFamily="34" charset="0"/>
              </a:rPr>
              <a:t>IST 722 – Data Warehouse</a:t>
            </a:r>
          </a:p>
          <a:p>
            <a:pPr marL="914400" lvl="6" indent="-457200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accent1"/>
                </a:solidFill>
                <a:latin typeface="Sherman Sans Book" pitchFamily="2" charset="77"/>
                <a:cs typeface="Verdana" panose="020B0604030504040204" pitchFamily="34" charset="0"/>
              </a:rPr>
              <a:t>IST 719 – Information Visualization</a:t>
            </a:r>
          </a:p>
          <a:p>
            <a:pPr marL="914400" lvl="6" indent="-457200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accent1"/>
                </a:solidFill>
                <a:latin typeface="Sherman Sans Book" pitchFamily="2" charset="77"/>
                <a:cs typeface="Verdana" panose="020B0604030504040204" pitchFamily="34" charset="0"/>
              </a:rPr>
              <a:t>IST 707 – Data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Learning Goals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Takeaways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62697-AEC3-43A7-8775-E6CEEF63852C}"/>
              </a:ext>
            </a:extLst>
          </p:cNvPr>
          <p:cNvSpPr txBox="1"/>
          <p:nvPr/>
        </p:nvSpPr>
        <p:spPr>
          <a:xfrm>
            <a:off x="8404651" y="6417550"/>
            <a:ext cx="30312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github.com/czimmerb/Masters_Portfolio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78992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IST 719 – Information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4280"/>
            <a:ext cx="10597663" cy="4593011"/>
          </a:xfrm>
        </p:spPr>
        <p:txBody>
          <a:bodyPr>
            <a:normAutofit/>
          </a:bodyPr>
          <a:lstStyle/>
          <a:p>
            <a:r>
              <a:rPr lang="en-US" sz="3200" dirty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 an information visualization poster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Source: Hass Avocado Board – weekly sale/price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Graphs created using R &amp; poster created in Adobe Illustrator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Questions</a:t>
            </a:r>
          </a:p>
          <a:p>
            <a:pPr marL="914400" lvl="6" indent="-457200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accent1"/>
                </a:solidFill>
                <a:latin typeface="Sherman Sans Book" pitchFamily="2" charset="77"/>
                <a:cs typeface="Verdana" panose="020B0604030504040204" pitchFamily="34" charset="0"/>
              </a:rPr>
              <a:t>Is there an area where organic avocados outsell conventional ones?</a:t>
            </a:r>
          </a:p>
          <a:p>
            <a:pPr marL="914400" lvl="6" indent="-457200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accent1"/>
                </a:solidFill>
                <a:latin typeface="Sherman Sans Book" pitchFamily="2" charset="77"/>
                <a:cs typeface="Verdana" panose="020B0604030504040204" pitchFamily="34" charset="0"/>
              </a:rPr>
              <a:t>Understanding avocado price distribution</a:t>
            </a:r>
          </a:p>
          <a:p>
            <a:pPr marL="914400" lvl="6" indent="-457200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accent1"/>
                </a:solidFill>
                <a:latin typeface="Sherman Sans Book" pitchFamily="2" charset="77"/>
                <a:cs typeface="Verdana" panose="020B0604030504040204" pitchFamily="34" charset="0"/>
              </a:rPr>
              <a:t>Has avocado popularity translated to an increase in sales?</a:t>
            </a:r>
          </a:p>
          <a:p>
            <a:pPr lvl="1"/>
            <a:endParaRPr lang="en-US" sz="2400" dirty="0">
              <a:ea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62697-AEC3-43A7-8775-E6CEEF63852C}"/>
              </a:ext>
            </a:extLst>
          </p:cNvPr>
          <p:cNvSpPr txBox="1"/>
          <p:nvPr/>
        </p:nvSpPr>
        <p:spPr>
          <a:xfrm>
            <a:off x="8404651" y="6417550"/>
            <a:ext cx="30312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github.com/czimmerb/Masters_Portfolio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58396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IST 719 – Information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4281"/>
            <a:ext cx="10597663" cy="59172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Visualizations</a:t>
            </a:r>
          </a:p>
          <a:p>
            <a:pPr lvl="1"/>
            <a:endParaRPr lang="en-US" sz="2400" dirty="0">
              <a:ea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62697-AEC3-43A7-8775-E6CEEF63852C}"/>
              </a:ext>
            </a:extLst>
          </p:cNvPr>
          <p:cNvSpPr txBox="1"/>
          <p:nvPr/>
        </p:nvSpPr>
        <p:spPr>
          <a:xfrm>
            <a:off x="8404651" y="6417550"/>
            <a:ext cx="30312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github.com/czimmerb/Masters_Portfolio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8B8139-3570-4090-818C-DCBE93EF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655760"/>
            <a:ext cx="4483312" cy="3497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8B869-8DDE-42EB-A479-2D0B88092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887" y="2095678"/>
            <a:ext cx="58959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93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IST 719 – Information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4280"/>
            <a:ext cx="10597663" cy="4593011"/>
          </a:xfrm>
        </p:spPr>
        <p:txBody>
          <a:bodyPr>
            <a:normAutofit/>
          </a:bodyPr>
          <a:lstStyle/>
          <a:p>
            <a:r>
              <a:rPr lang="en-US" sz="3200" dirty="0"/>
              <a:t>Design Elements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Color, font &amp; work-in-progress layout</a:t>
            </a:r>
            <a:endParaRPr lang="en-US" sz="3200" dirty="0"/>
          </a:p>
          <a:p>
            <a:pPr lvl="1"/>
            <a:endParaRPr lang="en-US" sz="2400" dirty="0">
              <a:ea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62697-AEC3-43A7-8775-E6CEEF63852C}"/>
              </a:ext>
            </a:extLst>
          </p:cNvPr>
          <p:cNvSpPr txBox="1"/>
          <p:nvPr/>
        </p:nvSpPr>
        <p:spPr>
          <a:xfrm>
            <a:off x="8404651" y="6417550"/>
            <a:ext cx="30312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github.com/czimmerb/Masters_Portfolio</a:t>
            </a: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BECB7-9387-4DC7-8DFE-AD84EC53C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43043"/>
            <a:ext cx="5442285" cy="2479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019335-AADE-4FA6-851F-A8291F68ECC3}"/>
              </a:ext>
            </a:extLst>
          </p:cNvPr>
          <p:cNvSpPr txBox="1"/>
          <p:nvPr/>
        </p:nvSpPr>
        <p:spPr>
          <a:xfrm>
            <a:off x="838199" y="5422368"/>
            <a:ext cx="4150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5C2D04"/>
                </a:solidFill>
                <a:latin typeface="Georgia" panose="02040502050405020303" pitchFamily="18" charset="0"/>
              </a:rPr>
              <a:t>Georgia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0378F-0235-4DD7-95CC-BE852CF4F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506" y="1694279"/>
            <a:ext cx="3278356" cy="459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28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96B33-0DEE-4C36-AC37-19261C12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pic>
        <p:nvPicPr>
          <p:cNvPr id="8196" name="Picture 4" descr="Syracuse city skyline at night">
            <a:extLst>
              <a:ext uri="{FF2B5EF4-FFF2-40B4-BE49-F238E27FC236}">
                <a16:creationId xmlns:a16="http://schemas.microsoft.com/office/drawing/2014/main" id="{FED9B5CA-D73B-40E5-8993-77B44485CC0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2" r="2231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289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28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1.) Describe a broad overview of the major practice areas of data science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Ex</a:t>
            </a:r>
            <a:r>
              <a:rPr lang="en-US" dirty="0"/>
              <a:t>emplified by Intro to Data Science &amp; Data Analytics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Using descriptive analytics to understand your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Models to predict and forecast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Using the analysis to make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112052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28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2.) Collect and organize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Demonstrated in all projects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Information Visualization required collecting separate files for each of the 4 years available and then merging that data. As well as segmenting the data by total US, regions and areas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75613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28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3.) Identify patterns in data via visualization, statistical analysis, and data mining.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All project demonstrated one form of identifying patterns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Warehouse with the use of Power BI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 to Data Science with its exploratory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Analytics with its vast use of data mining tools &amp; accuracy charts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Information Visualization with answering questions using visuals in an information poster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9529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28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4.) Develop alternative strategies based on the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Initial </a:t>
            </a:r>
            <a:r>
              <a:rPr lang="en-US" dirty="0"/>
              <a:t>strategies developed in the data warehouse course proved to be difficult to implement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Forced to revisit about business process question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7029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28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5.) Develop a plan of action to implement the business decisions derived from the analyses.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Intro to Data Science</a:t>
            </a:r>
            <a:r>
              <a:rPr lang="en-US" dirty="0"/>
              <a:t>, Boston crime data project resulted in some interesting findings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Staffing and scheduling of police in Boston could benefit from our results</a:t>
            </a:r>
          </a:p>
        </p:txBody>
      </p:sp>
    </p:spTree>
    <p:extLst>
      <p:ext uri="{BB962C8B-B14F-4D97-AF65-F5344CB8AC3E}">
        <p14:creationId xmlns:p14="http://schemas.microsoft.com/office/powerpoint/2010/main" val="3080955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28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6.) Demonstrate communication skills regarding data and its analysis for managers, IT professionals, programmers, statisticians, and other relevant professionals in their organization.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All projects required some level of communication of the findings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Information Visualization highlighted the need for understanding your audience and how to communicate effectively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438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41B43-D538-6149-9069-CF98253B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About Me</a:t>
            </a:r>
            <a:endParaRPr lang="en-US" dirty="0"/>
          </a:p>
        </p:txBody>
      </p:sp>
      <p:pic>
        <p:nvPicPr>
          <p:cNvPr id="6148" name="Picture 4" descr="About Syracuse University - Syracuse.edu">
            <a:extLst>
              <a:ext uri="{FF2B5EF4-FFF2-40B4-BE49-F238E27FC236}">
                <a16:creationId xmlns:a16="http://schemas.microsoft.com/office/drawing/2014/main" id="{4CE76C63-EC6D-4232-981D-CB21EC2D571C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3" r="2234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047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28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7.) Synthesize the ethical dimensions of data science practice.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Warehouse taught the importance of instituting proper data procedures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Understanding how your data is structured and stored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 integrity</a:t>
            </a:r>
          </a:p>
        </p:txBody>
      </p:sp>
    </p:spTree>
    <p:extLst>
      <p:ext uri="{BB962C8B-B14F-4D97-AF65-F5344CB8AC3E}">
        <p14:creationId xmlns:p14="http://schemas.microsoft.com/office/powerpoint/2010/main" val="1311950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96B33-0DEE-4C36-AC37-19261C12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pic>
        <p:nvPicPr>
          <p:cNvPr id="7170" name="Picture 2" descr="Hall of Languages at dusk">
            <a:extLst>
              <a:ext uri="{FF2B5EF4-FFF2-40B4-BE49-F238E27FC236}">
                <a16:creationId xmlns:a16="http://schemas.microsoft.com/office/drawing/2014/main" id="{EFA8A0BC-BEE9-4B66-AD8F-5715E7751DA9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2" r="2231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576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281"/>
            <a:ext cx="10515600" cy="4351338"/>
          </a:xfrm>
        </p:spPr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only technical skills gained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Confidence to know I can effectively collect data,</a:t>
            </a:r>
            <a:r>
              <a:rPr lang="en-US" dirty="0"/>
              <a:t> whether it is creating a data warehouse solution, or creating a comprehensive survey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Analyze data, both using exploratory analysis and statistical modeling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Develop strategies and recommendations based on my findings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Instituting implementation of my recommendations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7116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ED1F-B1F3-A546-A5B1-D62E87F7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88FECA49-8363-484E-8180-9995EF7E4F71}"/>
              </a:ext>
            </a:extLst>
          </p:cNvPr>
          <p:cNvSpPr txBox="1"/>
          <p:nvPr/>
        </p:nvSpPr>
        <p:spPr>
          <a:xfrm>
            <a:off x="740664" y="4190828"/>
            <a:ext cx="53006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rPr>
              <a:t>Courtney Zimmer-Bartels</a:t>
            </a:r>
          </a:p>
          <a:p>
            <a:r>
              <a:rPr lang="en-US" sz="2400" dirty="0"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rPr>
              <a:t>Masters Portfolio Milestone</a:t>
            </a:r>
          </a:p>
          <a:p>
            <a:r>
              <a:rPr lang="en-US" sz="2400" dirty="0"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rPr>
              <a:t>SUID: 617132274</a:t>
            </a:r>
          </a:p>
          <a:p>
            <a:r>
              <a:rPr lang="en-US" sz="2400" dirty="0"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czimmerb@syr.edu</a:t>
            </a:r>
            <a:endParaRPr lang="en-US" sz="2400" dirty="0">
              <a:latin typeface="Sherman Sans Book" pitchFamily="2" charset="77"/>
              <a:ea typeface="Sherman Sans Book" pitchFamily="2" charset="77"/>
              <a:cs typeface="Verdana" panose="020B0604030504040204" pitchFamily="34" charset="0"/>
            </a:endParaRPr>
          </a:p>
          <a:p>
            <a:r>
              <a:rPr lang="en-US" sz="2400" dirty="0"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github.com/czimmerb/Masters_Portfolio</a:t>
            </a:r>
            <a:endParaRPr lang="en-US" sz="2400" dirty="0">
              <a:latin typeface="Sherman Sans Book" pitchFamily="2" charset="77"/>
              <a:ea typeface="Sherman Sans Book" pitchFamily="2" charset="7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492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281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Courtney Zimmer-Bartels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University of Massachusetts – Amherst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B.A. in Astronomy (2006-2010)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Brooklyn, New York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Reis – Senior Analyst (2011-2016)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Xceligent – Analytics Manager (2016-2017)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Popular Bank – Business Analyst (2018-Present)</a:t>
            </a:r>
          </a:p>
        </p:txBody>
      </p:sp>
    </p:spTree>
    <p:extLst>
      <p:ext uri="{BB962C8B-B14F-4D97-AF65-F5344CB8AC3E}">
        <p14:creationId xmlns:p14="http://schemas.microsoft.com/office/powerpoint/2010/main" val="1640779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281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Volunteering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American Museum of Natural History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Scouts BSA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Why I sought out this program?</a:t>
            </a:r>
          </a:p>
        </p:txBody>
      </p:sp>
    </p:spTree>
    <p:extLst>
      <p:ext uri="{BB962C8B-B14F-4D97-AF65-F5344CB8AC3E}">
        <p14:creationId xmlns:p14="http://schemas.microsoft.com/office/powerpoint/2010/main" val="101060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41B43-D538-6149-9069-CF98253B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IST 687 – Introduction to Data Science 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CF8C8B-E4BC-F747-B94D-4495457F0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Summer 2019</a:t>
            </a:r>
            <a:br>
              <a:rPr lang="en-US"/>
            </a:br>
            <a:r>
              <a:rPr lang="en-US"/>
              <a:t>Professor: Tin Hoang</a:t>
            </a:r>
            <a:endParaRPr lang="en-US" dirty="0"/>
          </a:p>
        </p:txBody>
      </p:sp>
      <p:pic>
        <p:nvPicPr>
          <p:cNvPr id="1028" name="Picture 4" descr="The Syracuse University Brand - Syracuse.edu">
            <a:extLst>
              <a:ext uri="{FF2B5EF4-FFF2-40B4-BE49-F238E27FC236}">
                <a16:creationId xmlns:a16="http://schemas.microsoft.com/office/drawing/2014/main" id="{765C497F-9762-4FA3-819F-EA9ACD1AE699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2" r="2231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11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IST 687 – Introduction to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28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Group project using R to transform &amp; analyze a dataset of our choosing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Analyzed Boston crime data paired with weather data</a:t>
            </a:r>
          </a:p>
          <a:p>
            <a:pPr marL="914400" lvl="6" indent="-457200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accent1"/>
                </a:solidFill>
                <a:latin typeface="Sherman Sans Book" pitchFamily="2" charset="77"/>
                <a:cs typeface="Verdana" panose="020B0604030504040204" pitchFamily="34" charset="0"/>
              </a:rPr>
              <a:t>Has there been an increase in crime? </a:t>
            </a:r>
          </a:p>
          <a:p>
            <a:pPr marL="914400" lvl="6" indent="-457200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accent1"/>
                </a:solidFill>
                <a:latin typeface="Sherman Sans Book" pitchFamily="2" charset="77"/>
                <a:cs typeface="Verdana" panose="020B0604030504040204" pitchFamily="34" charset="0"/>
              </a:rPr>
              <a:t>Does crime occur more frequently at a certain time, day, week, or month?</a:t>
            </a:r>
          </a:p>
          <a:p>
            <a:pPr marL="914400" lvl="6" indent="-457200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</a:pPr>
            <a:r>
              <a:rPr lang="en-US" sz="2400" dirty="0">
                <a:solidFill>
                  <a:schemeClr val="accent1"/>
                </a:solidFill>
                <a:latin typeface="Sherman Sans Book" pitchFamily="2" charset="77"/>
                <a:cs typeface="Verdana" panose="020B0604030504040204" pitchFamily="34" charset="0"/>
              </a:rPr>
              <a:t>Is temperature a predictor of crime? </a:t>
            </a:r>
          </a:p>
          <a:p>
            <a:pPr marL="457200" lvl="6" indent="-457200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</a:pPr>
            <a:r>
              <a:rPr lang="en-US" sz="3200" dirty="0">
                <a:solidFill>
                  <a:schemeClr val="accent1"/>
                </a:solidFill>
                <a:latin typeface="Sherman Sans Book" pitchFamily="2" charset="77"/>
                <a:cs typeface="Verdana" panose="020B0604030504040204" pitchFamily="34" charset="0"/>
              </a:rPr>
              <a:t>Data Source: Kaggle.com &amp; NOAA website</a:t>
            </a:r>
          </a:p>
          <a:p>
            <a:pPr marL="2971800" lvl="5" indent="-45720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62697-AEC3-43A7-8775-E6CEEF63852C}"/>
              </a:ext>
            </a:extLst>
          </p:cNvPr>
          <p:cNvSpPr txBox="1"/>
          <p:nvPr/>
        </p:nvSpPr>
        <p:spPr>
          <a:xfrm>
            <a:off x="8404651" y="6417550"/>
            <a:ext cx="30312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github.com/czimmerb/Masters_Portfolio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37154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IST 687 – Introduction to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28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Exploratory Analysis</a:t>
            </a:r>
            <a:endParaRPr lang="en-US" sz="3200" dirty="0">
              <a:solidFill>
                <a:schemeClr val="accent1"/>
              </a:solidFill>
              <a:latin typeface="Sherman Sans Book" pitchFamily="2" charset="77"/>
              <a:cs typeface="Verdana" panose="020B0604030504040204" pitchFamily="34" charset="0"/>
            </a:endParaRPr>
          </a:p>
          <a:p>
            <a:pPr marL="2971800" lvl="5" indent="-45720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62697-AEC3-43A7-8775-E6CEEF63852C}"/>
              </a:ext>
            </a:extLst>
          </p:cNvPr>
          <p:cNvSpPr txBox="1"/>
          <p:nvPr/>
        </p:nvSpPr>
        <p:spPr>
          <a:xfrm>
            <a:off x="8404651" y="6417550"/>
            <a:ext cx="30312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github.com/czimmerb/Masters_Portfolio</a:t>
            </a:r>
            <a:endParaRPr lang="en-US" sz="10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C60EE82-710A-4615-8C1B-74A0ADD74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603125"/>
              </p:ext>
            </p:extLst>
          </p:nvPr>
        </p:nvGraphicFramePr>
        <p:xfrm>
          <a:off x="838200" y="2339323"/>
          <a:ext cx="5370096" cy="1280160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720799">
                  <a:extLst>
                    <a:ext uri="{9D8B030D-6E8A-4147-A177-3AD203B41FA5}">
                      <a16:colId xmlns:a16="http://schemas.microsoft.com/office/drawing/2014/main" val="867183046"/>
                    </a:ext>
                  </a:extLst>
                </a:gridCol>
                <a:gridCol w="1499032">
                  <a:extLst>
                    <a:ext uri="{9D8B030D-6E8A-4147-A177-3AD203B41FA5}">
                      <a16:colId xmlns:a16="http://schemas.microsoft.com/office/drawing/2014/main" val="3787963023"/>
                    </a:ext>
                  </a:extLst>
                </a:gridCol>
                <a:gridCol w="1343960">
                  <a:extLst>
                    <a:ext uri="{9D8B030D-6E8A-4147-A177-3AD203B41FA5}">
                      <a16:colId xmlns:a16="http://schemas.microsoft.com/office/drawing/2014/main" val="816789905"/>
                    </a:ext>
                  </a:extLst>
                </a:gridCol>
                <a:gridCol w="1806305">
                  <a:extLst>
                    <a:ext uri="{9D8B030D-6E8A-4147-A177-3AD203B41FA5}">
                      <a16:colId xmlns:a16="http://schemas.microsoft.com/office/drawing/2014/main" val="15626504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Frequency of Crime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Days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Average Occurrences Per Day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1855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53,392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268.3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2922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99,134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0654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100,938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276.5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2075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74,356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270.4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48194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09E56E6-21F9-405D-89B6-7AEE8B285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321" y="2339323"/>
            <a:ext cx="4363454" cy="32017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4F0D2B-A28E-4BEB-B97B-BADE1B9AA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38" y="3779718"/>
            <a:ext cx="5452158" cy="247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6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F22466-19E0-4140-B22C-874E31116AD6}"/>
              </a:ext>
            </a:extLst>
          </p:cNvPr>
          <p:cNvSpPr/>
          <p:nvPr/>
        </p:nvSpPr>
        <p:spPr>
          <a:xfrm>
            <a:off x="0" y="495384"/>
            <a:ext cx="11435862" cy="698880"/>
          </a:xfrm>
          <a:prstGeom prst="rect">
            <a:avLst/>
          </a:prstGeom>
          <a:solidFill>
            <a:srgbClr val="F769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62" y="365126"/>
            <a:ext cx="10515600" cy="9593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IST 687 – Introduction to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42223-9585-C74D-89FB-DEDD812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281"/>
            <a:ext cx="565337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Modeling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Sherman Sans Book" pitchFamily="2" charset="77"/>
                <a:cs typeface="Verdana" panose="020B0604030504040204" pitchFamily="34" charset="0"/>
              </a:rPr>
              <a:t>Daily </a:t>
            </a:r>
            <a:r>
              <a:rPr lang="en-US" dirty="0"/>
              <a:t>t</a:t>
            </a:r>
            <a:r>
              <a:rPr lang="en-US" dirty="0">
                <a:solidFill>
                  <a:schemeClr val="accent1"/>
                </a:solidFill>
                <a:latin typeface="Sherman Sans Book" pitchFamily="2" charset="77"/>
                <a:cs typeface="Verdana" panose="020B0604030504040204" pitchFamily="34" charset="0"/>
              </a:rPr>
              <a:t>emp vs. </a:t>
            </a:r>
            <a:r>
              <a:rPr lang="en-US" dirty="0"/>
              <a:t>d</a:t>
            </a:r>
            <a:r>
              <a:rPr lang="en-US" dirty="0">
                <a:solidFill>
                  <a:schemeClr val="accent1"/>
                </a:solidFill>
                <a:latin typeface="Sherman Sans Book" pitchFamily="2" charset="77"/>
                <a:cs typeface="Verdana" panose="020B0604030504040204" pitchFamily="34" charset="0"/>
              </a:rPr>
              <a:t>aily </a:t>
            </a:r>
            <a:r>
              <a:rPr lang="en-US" dirty="0"/>
              <a:t>c</a:t>
            </a:r>
            <a:r>
              <a:rPr lang="en-US" dirty="0">
                <a:solidFill>
                  <a:schemeClr val="accent1"/>
                </a:solidFill>
                <a:latin typeface="Sherman Sans Book" pitchFamily="2" charset="77"/>
                <a:cs typeface="Verdana" panose="020B0604030504040204" pitchFamily="34" charset="0"/>
              </a:rPr>
              <a:t>rime </a:t>
            </a:r>
            <a:r>
              <a:rPr lang="en-US" dirty="0"/>
              <a:t>r</a:t>
            </a:r>
            <a:r>
              <a:rPr lang="en-US" dirty="0">
                <a:solidFill>
                  <a:schemeClr val="accent1"/>
                </a:solidFill>
                <a:latin typeface="Sherman Sans Book" pitchFamily="2" charset="77"/>
                <a:cs typeface="Verdana" panose="020B0604030504040204" pitchFamily="34" charset="0"/>
              </a:rPr>
              <a:t>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As temp increases by 1 degree, the daily occurrences of crime increases by 0.823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Sherman Sans Book" pitchFamily="2" charset="77"/>
                <a:cs typeface="Verdana" panose="020B0604030504040204" pitchFamily="34" charset="0"/>
              </a:rPr>
              <a:t>P-value 2e-16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Accounts for 30.7% of y values</a:t>
            </a:r>
            <a:endParaRPr lang="en-US" sz="3200" dirty="0">
              <a:solidFill>
                <a:schemeClr val="accent1"/>
              </a:solidFill>
              <a:latin typeface="Sherman Sans Book" pitchFamily="2" charset="77"/>
              <a:cs typeface="Verdana" panose="020B0604030504040204" pitchFamily="34" charset="0"/>
            </a:endParaRPr>
          </a:p>
          <a:p>
            <a:pPr marL="2971800" lvl="5" indent="-457200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62697-AEC3-43A7-8775-E6CEEF63852C}"/>
              </a:ext>
            </a:extLst>
          </p:cNvPr>
          <p:cNvSpPr txBox="1"/>
          <p:nvPr/>
        </p:nvSpPr>
        <p:spPr>
          <a:xfrm>
            <a:off x="8404651" y="6417550"/>
            <a:ext cx="303121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github.com/czimmerb/Masters_Portfolio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221F76-B515-42A9-AB0F-8DF94CAD0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577" y="1694281"/>
            <a:ext cx="4944285" cy="2286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C04457-8837-43C2-9851-E32116BF0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654" y="3761593"/>
            <a:ext cx="3787146" cy="25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9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yracuse University Color Palette">
      <a:dk1>
        <a:srgbClr val="3F403F"/>
      </a:dk1>
      <a:lt1>
        <a:srgbClr val="FFFFFF"/>
      </a:lt1>
      <a:dk2>
        <a:srgbClr val="F76900"/>
      </a:dk2>
      <a:lt2>
        <a:srgbClr val="ADB3B8"/>
      </a:lt2>
      <a:accent1>
        <a:srgbClr val="000E54"/>
      </a:accent1>
      <a:accent2>
        <a:srgbClr val="FF431B"/>
      </a:accent2>
      <a:accent3>
        <a:srgbClr val="FF8E00"/>
      </a:accent3>
      <a:accent4>
        <a:srgbClr val="203299"/>
      </a:accent4>
      <a:accent5>
        <a:srgbClr val="2B72D7"/>
      </a:accent5>
      <a:accent6>
        <a:srgbClr val="F76900"/>
      </a:accent6>
      <a:hlink>
        <a:srgbClr val="D74100"/>
      </a:hlink>
      <a:folHlink>
        <a:srgbClr val="D7410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8352</TotalTime>
  <Words>1229</Words>
  <Application>Microsoft Office PowerPoint</Application>
  <PresentationFormat>Widescreen</PresentationFormat>
  <Paragraphs>215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Georgia</vt:lpstr>
      <vt:lpstr>Sherman Sans</vt:lpstr>
      <vt:lpstr>Sherman Sans Book</vt:lpstr>
      <vt:lpstr>Sherman Serif Book</vt:lpstr>
      <vt:lpstr>System Font Regular</vt:lpstr>
      <vt:lpstr>Verdana</vt:lpstr>
      <vt:lpstr>Wingdings</vt:lpstr>
      <vt:lpstr>Office Theme</vt:lpstr>
      <vt:lpstr>Master of Science</vt:lpstr>
      <vt:lpstr>Agenda</vt:lpstr>
      <vt:lpstr>About Me</vt:lpstr>
      <vt:lpstr>About Me</vt:lpstr>
      <vt:lpstr>About Me</vt:lpstr>
      <vt:lpstr>IST 687 – Introduction to Data Science </vt:lpstr>
      <vt:lpstr>IST 687 – Introduction to Data Science</vt:lpstr>
      <vt:lpstr>IST 687 – Introduction to Data Science</vt:lpstr>
      <vt:lpstr>IST 687 – Introduction to Data Science</vt:lpstr>
      <vt:lpstr>IST 707 –  Data Analytics</vt:lpstr>
      <vt:lpstr>IST 707 – Data Analytics</vt:lpstr>
      <vt:lpstr>IST 707 – Data Analytics</vt:lpstr>
      <vt:lpstr>IST 707 – Data Analytics</vt:lpstr>
      <vt:lpstr>IST 707 – Data Analytics</vt:lpstr>
      <vt:lpstr>IST 722 –  Data Warehouse</vt:lpstr>
      <vt:lpstr>IST 722 – Data Warehouse</vt:lpstr>
      <vt:lpstr>IST 722 – Data Warehouse</vt:lpstr>
      <vt:lpstr>IST 722 – Data Warehouse</vt:lpstr>
      <vt:lpstr>IST 719 –  Information Visualization</vt:lpstr>
      <vt:lpstr>IST 719 – Information Visualization</vt:lpstr>
      <vt:lpstr>IST 719 – Information Visualization</vt:lpstr>
      <vt:lpstr>IST 719 – Information Visualization</vt:lpstr>
      <vt:lpstr>Learning Goals</vt:lpstr>
      <vt:lpstr>Learning Goals</vt:lpstr>
      <vt:lpstr>Learning Goals</vt:lpstr>
      <vt:lpstr>Learning Goals</vt:lpstr>
      <vt:lpstr>Learning Goals</vt:lpstr>
      <vt:lpstr>Learning Goals</vt:lpstr>
      <vt:lpstr>Learning Goals</vt:lpstr>
      <vt:lpstr>Learning Goals</vt:lpstr>
      <vt:lpstr>Takeaways</vt:lpstr>
      <vt:lpstr>Takeaways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Hubert De La Vega</dc:creator>
  <cp:lastModifiedBy>Courtney Zimmer-Bartels</cp:lastModifiedBy>
  <cp:revision>211</cp:revision>
  <dcterms:created xsi:type="dcterms:W3CDTF">2019-07-05T14:23:44Z</dcterms:created>
  <dcterms:modified xsi:type="dcterms:W3CDTF">2020-12-06T02:25:50Z</dcterms:modified>
</cp:coreProperties>
</file>